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60" r:id="rId4"/>
    <p:sldId id="290" r:id="rId5"/>
    <p:sldId id="291" r:id="rId6"/>
    <p:sldId id="263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4" r:id="rId24"/>
    <p:sldId id="286" r:id="rId25"/>
    <p:sldId id="287" r:id="rId26"/>
    <p:sldId id="289" r:id="rId27"/>
    <p:sldId id="288" r:id="rId28"/>
    <p:sldId id="259" r:id="rId29"/>
  </p:sldIdLst>
  <p:sldSz cx="12192000" cy="6858000"/>
  <p:notesSz cx="6858000" cy="9144000"/>
  <p:embeddedFontLst>
    <p:embeddedFont>
      <p:font typeface="Libre Baskerville" panose="02000000000000000000" pitchFamily="2" charset="0"/>
      <p:regular r:id="rId31"/>
      <p:bold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4HmEECUlll0m8HTY06QsqsmZ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60D166-656A-45FF-BC4C-99755E891E8F}" v="15" dt="2025-10-10T10:02:43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customschemas.google.com/relationships/presentationmetadata" Target="meta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629851"/>
            <a:ext cx="72461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Management System</a:t>
            </a:r>
            <a:endParaRPr lang="en-IN" sz="4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BC395-8967-0CA1-5436-8021B88FFB8C}"/>
              </a:ext>
            </a:extLst>
          </p:cNvPr>
          <p:cNvSpPr txBox="1"/>
          <p:nvPr/>
        </p:nvSpPr>
        <p:spPr>
          <a:xfrm>
            <a:off x="385590" y="4858439"/>
            <a:ext cx="2476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. Srinivasa Rao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Sai Eswar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Sree Ram</a:t>
            </a: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B60828-856D-FCF4-7B15-887643928539}"/>
              </a:ext>
            </a:extLst>
          </p:cNvPr>
          <p:cNvSpPr txBox="1"/>
          <p:nvPr/>
        </p:nvSpPr>
        <p:spPr>
          <a:xfrm>
            <a:off x="1740665" y="727114"/>
            <a:ext cx="692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Who are the top 5 highest-paid employees?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D2645-1957-85C4-B1B5-DA5BA3C0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680" y="3750297"/>
            <a:ext cx="5496418" cy="22098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6ADAC-3055-F85E-52B6-9C59B22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01" y="1478701"/>
            <a:ext cx="5372850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A15DEB-846E-EA39-FD4D-612A3DFC1F38}"/>
              </a:ext>
            </a:extLst>
          </p:cNvPr>
          <p:cNvSpPr txBox="1"/>
          <p:nvPr/>
        </p:nvSpPr>
        <p:spPr>
          <a:xfrm>
            <a:off x="440676" y="616945"/>
            <a:ext cx="12074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JOB ROLE AND DEPARTMENT ANALYSIS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7D0B6-673A-3FC7-A5E7-637280768221}"/>
              </a:ext>
            </a:extLst>
          </p:cNvPr>
          <p:cNvSpPr txBox="1"/>
          <p:nvPr/>
        </p:nvSpPr>
        <p:spPr>
          <a:xfrm>
            <a:off x="1024569" y="1762699"/>
            <a:ext cx="10366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How many different job roles exist in each department?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B7826-DBA3-B5E3-B904-0394C560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74" y="2716274"/>
            <a:ext cx="4725059" cy="102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BB55E-652C-1CC0-2572-F2B6E9E09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76" y="3916603"/>
            <a:ext cx="3741164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1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4C76A-C6FA-118E-FCAA-1114ADAF9208}"/>
              </a:ext>
            </a:extLst>
          </p:cNvPr>
          <p:cNvSpPr txBox="1"/>
          <p:nvPr/>
        </p:nvSpPr>
        <p:spPr>
          <a:xfrm>
            <a:off x="914400" y="484742"/>
            <a:ext cx="1056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What is the average salary range per department?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43ECC-C859-1C70-6759-06528194E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85" y="1425843"/>
            <a:ext cx="5420481" cy="1515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15B79-E341-8CFC-08FB-4F16AC0F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97" y="3267544"/>
            <a:ext cx="4407867" cy="25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2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41A30A-477F-7A4F-39D7-2CF28CB07FC3}"/>
              </a:ext>
            </a:extLst>
          </p:cNvPr>
          <p:cNvSpPr txBox="1"/>
          <p:nvPr/>
        </p:nvSpPr>
        <p:spPr>
          <a:xfrm>
            <a:off x="1377108" y="804231"/>
            <a:ext cx="9199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Which job roles offer the highest salary?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6BE6F-BE60-0E63-4DF8-931B92CF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07" y="1542589"/>
            <a:ext cx="6081311" cy="1657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60E0C6-3F5F-9DBE-D0FD-904D7E60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44" y="3880174"/>
            <a:ext cx="3969266" cy="119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20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C427-6744-3162-89DF-D6C901B8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Which departments have the highest total salary allocation?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33DA9-57DB-F22B-26D6-9466BA8E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311" y="1480960"/>
            <a:ext cx="5534797" cy="2286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544F6-83CD-775D-7B3A-3D37F6305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819" y="3728985"/>
            <a:ext cx="5393682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6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2CA869-C8BD-2F30-7C84-64770C8FD665}"/>
              </a:ext>
            </a:extLst>
          </p:cNvPr>
          <p:cNvSpPr txBox="1"/>
          <p:nvPr/>
        </p:nvSpPr>
        <p:spPr>
          <a:xfrm>
            <a:off x="484743" y="826265"/>
            <a:ext cx="11479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QUALIFICATION AND SKILLS ANALYSIS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0A68C-6B8C-FE0B-1539-2AD7140B93F3}"/>
              </a:ext>
            </a:extLst>
          </p:cNvPr>
          <p:cNvSpPr txBox="1"/>
          <p:nvPr/>
        </p:nvSpPr>
        <p:spPr>
          <a:xfrm>
            <a:off x="881349" y="2038120"/>
            <a:ext cx="853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How many employees have at least one qualification listed?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B5D5F3-8508-95DF-6DE8-9DBEED3E7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53" y="2721113"/>
            <a:ext cx="7001852" cy="1178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B51442-0C18-7968-93F0-D3EED71E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37" y="4057951"/>
            <a:ext cx="3172268" cy="11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5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416E3E-30AD-5114-C99B-1305A8AF410E}"/>
              </a:ext>
            </a:extLst>
          </p:cNvPr>
          <p:cNvSpPr txBox="1"/>
          <p:nvPr/>
        </p:nvSpPr>
        <p:spPr>
          <a:xfrm>
            <a:off x="925417" y="683046"/>
            <a:ext cx="1051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Which positions require the most qualifications?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45B15-CA77-A0C4-4B43-13EF5892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41" y="1676250"/>
            <a:ext cx="5877745" cy="1324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F20B9-20A5-A6EF-14F5-39BFAC89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060" y="3552748"/>
            <a:ext cx="498072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8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FFC37-18A7-FA99-79C1-977E401FC368}"/>
              </a:ext>
            </a:extLst>
          </p:cNvPr>
          <p:cNvSpPr txBox="1"/>
          <p:nvPr/>
        </p:nvSpPr>
        <p:spPr>
          <a:xfrm>
            <a:off x="1322024" y="661012"/>
            <a:ext cx="929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Which employees have the highest number of qualifications?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34EFA-6888-D7DE-F1CB-7BF4381C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06" y="1476102"/>
            <a:ext cx="7449590" cy="1952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C1004-6C28-8CD6-23CA-D0E48AD9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111" y="3714790"/>
            <a:ext cx="513299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4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6A287-AC16-A758-5D4B-E8AB6676B767}"/>
              </a:ext>
            </a:extLst>
          </p:cNvPr>
          <p:cNvSpPr txBox="1"/>
          <p:nvPr/>
        </p:nvSpPr>
        <p:spPr>
          <a:xfrm>
            <a:off x="881350" y="694062"/>
            <a:ext cx="9661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LEAVE AND ABSENCE PATTERNS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32999-BE24-E44E-BB18-E2A29819D71D}"/>
              </a:ext>
            </a:extLst>
          </p:cNvPr>
          <p:cNvSpPr txBox="1"/>
          <p:nvPr/>
        </p:nvSpPr>
        <p:spPr>
          <a:xfrm>
            <a:off x="1388125" y="1983036"/>
            <a:ext cx="9022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Which year had the most employees taking leaves?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F3CF1-A58A-57A3-96E9-162836F8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63" y="2762157"/>
            <a:ext cx="7411484" cy="133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2EDA1-D516-15BF-2C36-10638B06F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726" y="4413299"/>
            <a:ext cx="3497830" cy="12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09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E67206-9F90-DC9D-0F25-950DD577718D}"/>
              </a:ext>
            </a:extLst>
          </p:cNvPr>
          <p:cNvSpPr txBox="1"/>
          <p:nvPr/>
        </p:nvSpPr>
        <p:spPr>
          <a:xfrm>
            <a:off x="374573" y="771181"/>
            <a:ext cx="1197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What is the average number of leave days taken by its employees per department?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F2405-C72E-0359-A56E-EC99A7BA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44" y="1607200"/>
            <a:ext cx="8964276" cy="1638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8514EF-2ED5-EAC0-9C5C-78752500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01" y="3522936"/>
            <a:ext cx="4297234" cy="16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208472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 b="1" dirty="0">
                <a:solidFill>
                  <a:srgbClr val="FF0000"/>
                </a:solidFill>
              </a:rPr>
              <a:t>Agenda (This should be the PPT flow)  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684880" y="1493134"/>
            <a:ext cx="10515600" cy="477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Objective of the Project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ER Diagram and schema explanation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Key analysis questions (use cases)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SQL query results with screenshots or summaries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Final business insights and recommendations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Conclusion (Key finding overall) 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Q&amp;A Slide 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Your Experience/Challenges working on SQL – Data Analysis Project.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F2DBFD-5B8F-43E6-2976-997F7CF4AC32}"/>
              </a:ext>
            </a:extLst>
          </p:cNvPr>
          <p:cNvSpPr txBox="1"/>
          <p:nvPr/>
        </p:nvSpPr>
        <p:spPr>
          <a:xfrm>
            <a:off x="848299" y="517793"/>
            <a:ext cx="991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Which employees have taken the most leaves?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C2447-BD51-FB91-028D-580FAD86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33" y="1284763"/>
            <a:ext cx="7049484" cy="1952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A8E8B-8715-77F5-4643-9D2F60E39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018" y="3237661"/>
            <a:ext cx="5752842" cy="25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7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A323-6571-41EB-B59D-6755F7B9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4.What is the total number of leave days taken company-wide?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0595C-E112-8EF2-1C35-A55D805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8" y="1307852"/>
            <a:ext cx="6401693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21BA5-F84D-729F-C97C-C22AC880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04" y="1698601"/>
            <a:ext cx="3210841" cy="1104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C686EB-87D7-9BF6-AC21-DDB778C09540}"/>
              </a:ext>
            </a:extLst>
          </p:cNvPr>
          <p:cNvSpPr txBox="1"/>
          <p:nvPr/>
        </p:nvSpPr>
        <p:spPr>
          <a:xfrm>
            <a:off x="1121438" y="2941504"/>
            <a:ext cx="7218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How do leave days correlate with payroll amounts?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16163-0710-F94B-9A1F-7F9AED0EA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69" y="3429000"/>
            <a:ext cx="8218151" cy="1640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A8182-60BB-8C6C-4C3E-017DF520E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104" y="4968472"/>
            <a:ext cx="4142342" cy="15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0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3A3B-967C-4D0B-1DBE-3813FDB918D4}"/>
              </a:ext>
            </a:extLst>
          </p:cNvPr>
          <p:cNvSpPr txBox="1"/>
          <p:nvPr/>
        </p:nvSpPr>
        <p:spPr>
          <a:xfrm>
            <a:off x="1696598" y="771181"/>
            <a:ext cx="927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PAYROLL AND COMPENSATION ANALYSIS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D4D22-C2F2-F730-0B71-ED8572A8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42" y="1746060"/>
            <a:ext cx="7754432" cy="1390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60FCF-B6C1-A707-2976-7CDB01A2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34" y="3051650"/>
            <a:ext cx="2985571" cy="838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56BDC8-9CB5-BC01-24BB-30C7B8C8A2F6}"/>
              </a:ext>
            </a:extLst>
          </p:cNvPr>
          <p:cNvSpPr txBox="1"/>
          <p:nvPr/>
        </p:nvSpPr>
        <p:spPr>
          <a:xfrm>
            <a:off x="1399142" y="1381349"/>
            <a:ext cx="796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What is the total monthly payroll processed?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58CFC-CEA8-27CA-C754-40AAD572C9E8}"/>
              </a:ext>
            </a:extLst>
          </p:cNvPr>
          <p:cNvSpPr txBox="1"/>
          <p:nvPr/>
        </p:nvSpPr>
        <p:spPr>
          <a:xfrm>
            <a:off x="1399143" y="3778788"/>
            <a:ext cx="739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What is the average bonus given per department?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5CB61-AEBE-7FF5-DBA9-22E3196A5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142" y="4345540"/>
            <a:ext cx="4696858" cy="1124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E84D7-3A2E-3DC8-BFD5-21906E617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619" y="5406733"/>
            <a:ext cx="3721530" cy="13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10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2509-2A8C-32E1-2F3D-DAE88B4F807C}"/>
              </a:ext>
            </a:extLst>
          </p:cNvPr>
          <p:cNvSpPr txBox="1"/>
          <p:nvPr/>
        </p:nvSpPr>
        <p:spPr>
          <a:xfrm>
            <a:off x="1112704" y="771181"/>
            <a:ext cx="957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Which department receives the highest total bonuses?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ACCCB-CF22-6B0C-1E68-995189D80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4" y="1566439"/>
            <a:ext cx="4019325" cy="1355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C468A-19C7-754D-DAEB-A1290140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007" y="2921564"/>
            <a:ext cx="2875403" cy="9464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D8DD6-451B-498F-0161-5B9F53D763B6}"/>
              </a:ext>
            </a:extLst>
          </p:cNvPr>
          <p:cNvSpPr txBox="1"/>
          <p:nvPr/>
        </p:nvSpPr>
        <p:spPr>
          <a:xfrm>
            <a:off x="1112704" y="4021157"/>
            <a:ext cx="10719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What is the average value of total_amount after considering leave deductions?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CE44F-4D86-4580-76BC-3C42463C2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04" y="4452048"/>
            <a:ext cx="6020640" cy="800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CE8D9-F117-0F46-D9FA-77BEAEA65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704" y="5193515"/>
            <a:ext cx="434551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22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3F-7DB4-C8DC-F281-AB6D5C79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  <a:br>
              <a:rPr lang="en-US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E3A84-96FD-1D26-6B1D-F735AB5D83B2}"/>
              </a:ext>
            </a:extLst>
          </p:cNvPr>
          <p:cNvSpPr txBox="1"/>
          <p:nvPr/>
        </p:nvSpPr>
        <p:spPr>
          <a:xfrm>
            <a:off x="838200" y="1608463"/>
            <a:ext cx="107790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 with more employees may require additional resources and better management oversight.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Highest-paid roles indicate key positions; these employees should be retained and motivated.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salaries and total salary expenditures help in budget planning and financial forecasting.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 with multiple qualifications can be considered for promotions or critical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leaves and absence patterns helps in workforce planning and minimizing productivity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Payroll and bonus analysis can optimize compensation strategies and reward performance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 support HR decisions in recruitment, training, and role allocation.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employee trends ensures better operational efficiency and organizational growth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9421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B71064-DF88-8D95-6A4C-A3AFCDBECC29}"/>
              </a:ext>
            </a:extLst>
          </p:cNvPr>
          <p:cNvSpPr txBox="1"/>
          <p:nvPr/>
        </p:nvSpPr>
        <p:spPr>
          <a:xfrm>
            <a:off x="308472" y="506777"/>
            <a:ext cx="933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lvl="0">
              <a:lnSpc>
                <a:spcPct val="90000"/>
              </a:lnSpc>
              <a:spcBef>
                <a:spcPts val="1000"/>
              </a:spcBef>
              <a:buSzPts val="2400"/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(Key finding overall)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04B622-31BC-B9D5-2589-824200C41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92" y="1902330"/>
            <a:ext cx="1157872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database efficiently organizes employee, department, payroll, leave, and qualification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Salary and bonus analysis revealed key high-paying roles and departments with major expenditures.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Employee qualifications and leave patterns provide insights for training and workforce 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Payroll tracking ensures accurate compensation and highlights trends for financial 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 support better HR decisions, resource allocation, and employee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system enables informed decision-making, improves operational efficiency, and enhances organizational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135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0FB891-63C4-CC22-9324-E153EC7FC766}"/>
              </a:ext>
            </a:extLst>
          </p:cNvPr>
          <p:cNvSpPr txBox="1"/>
          <p:nvPr/>
        </p:nvSpPr>
        <p:spPr>
          <a:xfrm>
            <a:off x="1211855" y="716097"/>
            <a:ext cx="8130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&amp; Challenges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C42EF0-839F-44FF-3605-067C44F65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653" y="1687365"/>
            <a:ext cx="1086263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Gained hands-on experience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designing and managing relational databases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multiple tables.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Learned to write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SQL queries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analysis, aggregation, and joins.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Understood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tables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how foreign keys maintain data integrity.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Faced challenges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 optimization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faster results on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Learned to handle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consistency issues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while linking payroll, leaves, and employee records.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problem-solving skills and ability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actionable insights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raw data.</a:t>
            </a:r>
          </a:p>
        </p:txBody>
      </p:sp>
    </p:spTree>
    <p:extLst>
      <p:ext uri="{BB962C8B-B14F-4D97-AF65-F5344CB8AC3E}">
        <p14:creationId xmlns:p14="http://schemas.microsoft.com/office/powerpoint/2010/main" val="3831406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709E4C-D5E7-37FD-F904-008EEDBDAD0E}"/>
              </a:ext>
            </a:extLst>
          </p:cNvPr>
          <p:cNvSpPr txBox="1"/>
          <p:nvPr/>
        </p:nvSpPr>
        <p:spPr>
          <a:xfrm>
            <a:off x="1465243" y="627961"/>
            <a:ext cx="4395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lvl="0">
              <a:lnSpc>
                <a:spcPct val="90000"/>
              </a:lnSpc>
              <a:spcBef>
                <a:spcPts val="1000"/>
              </a:spcBef>
              <a:buSzPts val="2400"/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65F49-E4EA-AE41-2913-F9C298DF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70" y="627961"/>
            <a:ext cx="10287000" cy="52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98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4693492" cy="126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1" i="0" u="none" strike="noStrike" cap="none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566EEB-3BF1-9663-C975-CD35542CF888}"/>
              </a:ext>
            </a:extLst>
          </p:cNvPr>
          <p:cNvSpPr txBox="1"/>
          <p:nvPr/>
        </p:nvSpPr>
        <p:spPr>
          <a:xfrm>
            <a:off x="1465242" y="583893"/>
            <a:ext cx="488047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lvl="0">
              <a:lnSpc>
                <a:spcPct val="90000"/>
              </a:lnSpc>
              <a:spcBef>
                <a:spcPts val="1000"/>
              </a:spcBef>
              <a:buSzPts val="2400"/>
            </a:pP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309DB94-4C58-A731-4E15-DFF937761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17" y="1628753"/>
            <a:ext cx="1167788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main objective of this project is to analyze employee-related data using SQL to gain meaningful insights into workforce management and business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focuses on understanding employee distribution, salary structure, job roles, qualifications, leave patterns, and overall payroll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examining relationships between different tables such as JobDepartment, Employee,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SalaryBonus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Qualification, Leaves, and Payroll, the project aims to identify trends that can support better decision-making in human resource planning and financial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Ultimately, the goal is to transform raw employee data into actionable insights that enhance organizational efficiency and employee productivity.</a:t>
            </a:r>
          </a:p>
        </p:txBody>
      </p:sp>
    </p:spTree>
    <p:extLst>
      <p:ext uri="{BB962C8B-B14F-4D97-AF65-F5344CB8AC3E}">
        <p14:creationId xmlns:p14="http://schemas.microsoft.com/office/powerpoint/2010/main" val="225724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7497-AF8A-2BE0-4740-5709D521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5492" cy="970241"/>
          </a:xfrm>
        </p:spPr>
        <p:txBody>
          <a:bodyPr/>
          <a:lstStyle/>
          <a:p>
            <a:r>
              <a:rPr lang="en-IN" b="1" dirty="0"/>
              <a:t>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D41A2-560B-D2EA-7D43-ACFEB1526D8B}"/>
              </a:ext>
            </a:extLst>
          </p:cNvPr>
          <p:cNvSpPr txBox="1"/>
          <p:nvPr/>
        </p:nvSpPr>
        <p:spPr>
          <a:xfrm>
            <a:off x="838200" y="1233457"/>
            <a:ext cx="348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JobDepartment</a:t>
            </a:r>
            <a:endParaRPr lang="en-US"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14CBE-A4FC-1AAF-E89D-CE5475B6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53" y="1683988"/>
            <a:ext cx="5975657" cy="970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8AC6C-A478-4A3C-5C53-5488766B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610" y="1415435"/>
            <a:ext cx="3187864" cy="1263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D05129-695F-330A-3118-751AB753C620}"/>
              </a:ext>
            </a:extLst>
          </p:cNvPr>
          <p:cNvSpPr txBox="1"/>
          <p:nvPr/>
        </p:nvSpPr>
        <p:spPr>
          <a:xfrm>
            <a:off x="8683282" y="1107658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SalaryBonus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61FD16-BF84-386A-4B60-78176FBD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35" y="3726981"/>
            <a:ext cx="6636091" cy="1644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6DC1C1-3C3D-31A3-17DA-0DFD01D12C4B}"/>
              </a:ext>
            </a:extLst>
          </p:cNvPr>
          <p:cNvSpPr txBox="1"/>
          <p:nvPr/>
        </p:nvSpPr>
        <p:spPr>
          <a:xfrm>
            <a:off x="937352" y="3186410"/>
            <a:ext cx="155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Employee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E43B3F-76CD-9D3B-0E65-B20B5652E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224" y="3340298"/>
            <a:ext cx="4439359" cy="28732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2F65CC-8D69-1E74-FCC4-C4FC5E412CDE}"/>
              </a:ext>
            </a:extLst>
          </p:cNvPr>
          <p:cNvSpPr txBox="1"/>
          <p:nvPr/>
        </p:nvSpPr>
        <p:spPr>
          <a:xfrm>
            <a:off x="8218583" y="3084723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Qualification</a:t>
            </a:r>
          </a:p>
        </p:txBody>
      </p:sp>
    </p:spTree>
    <p:extLst>
      <p:ext uri="{BB962C8B-B14F-4D97-AF65-F5344CB8AC3E}">
        <p14:creationId xmlns:p14="http://schemas.microsoft.com/office/powerpoint/2010/main" val="224796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12C35-3074-527D-798C-7FEB84BC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2" y="1342734"/>
            <a:ext cx="4563112" cy="4172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9131F-682E-3DE0-ACBC-33E7076B6361}"/>
              </a:ext>
            </a:extLst>
          </p:cNvPr>
          <p:cNvSpPr txBox="1"/>
          <p:nvPr/>
        </p:nvSpPr>
        <p:spPr>
          <a:xfrm>
            <a:off x="760164" y="771181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Leaves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8AEAE-32D5-B9DF-7D7A-620C9DA9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7497"/>
            <a:ext cx="5685768" cy="4163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1B9A7-1F79-16B7-FF33-F7B04403666C}"/>
              </a:ext>
            </a:extLst>
          </p:cNvPr>
          <p:cNvSpPr txBox="1"/>
          <p:nvPr/>
        </p:nvSpPr>
        <p:spPr>
          <a:xfrm>
            <a:off x="6389784" y="771181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Payroll</a:t>
            </a:r>
          </a:p>
        </p:txBody>
      </p:sp>
    </p:spTree>
    <p:extLst>
      <p:ext uri="{BB962C8B-B14F-4D97-AF65-F5344CB8AC3E}">
        <p14:creationId xmlns:p14="http://schemas.microsoft.com/office/powerpoint/2010/main" val="204407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F7097-D58C-5884-9451-FFB079E3B35E}"/>
              </a:ext>
            </a:extLst>
          </p:cNvPr>
          <p:cNvSpPr txBox="1"/>
          <p:nvPr/>
        </p:nvSpPr>
        <p:spPr>
          <a:xfrm>
            <a:off x="1399142" y="649995"/>
            <a:ext cx="3580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5EFFA-E471-24F2-07DB-E6C4080D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718" y="1357881"/>
            <a:ext cx="9267537" cy="47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8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4A6AE-4EB4-F6D8-5A8B-415E8CC8BF64}"/>
              </a:ext>
            </a:extLst>
          </p:cNvPr>
          <p:cNvSpPr txBox="1"/>
          <p:nvPr/>
        </p:nvSpPr>
        <p:spPr>
          <a:xfrm>
            <a:off x="1079653" y="84189"/>
            <a:ext cx="1025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query results with screenshots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F7B66-855F-5C62-A1BC-A914AA330071}"/>
              </a:ext>
            </a:extLst>
          </p:cNvPr>
          <p:cNvSpPr txBox="1"/>
          <p:nvPr/>
        </p:nvSpPr>
        <p:spPr>
          <a:xfrm>
            <a:off x="1156772" y="792075"/>
            <a:ext cx="586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EMPLOYEE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DD5DE-3E16-8D14-E4A7-C01E1260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72" y="1197156"/>
            <a:ext cx="5541485" cy="1012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DCBD4-04F4-1D3B-14FA-233EE09D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48" y="2272232"/>
            <a:ext cx="4619740" cy="1156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93344-AD2D-6EED-BFE3-2F3469A92F78}"/>
              </a:ext>
            </a:extLst>
          </p:cNvPr>
          <p:cNvSpPr txBox="1"/>
          <p:nvPr/>
        </p:nvSpPr>
        <p:spPr>
          <a:xfrm>
            <a:off x="1079653" y="3491643"/>
            <a:ext cx="886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2.What is the total salary expenditure across the company?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A8CD4-3A51-4CB2-61CD-CAE4BF1D7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53" y="3953308"/>
            <a:ext cx="8138231" cy="802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53A754-F6C3-7796-403D-BCE5AF38D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8" y="4655266"/>
            <a:ext cx="4638101" cy="9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8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335596-9CE2-2350-1BAA-2EB67D01AB48}"/>
              </a:ext>
            </a:extLst>
          </p:cNvPr>
          <p:cNvSpPr txBox="1"/>
          <p:nvPr/>
        </p:nvSpPr>
        <p:spPr>
          <a:xfrm>
            <a:off x="1189822" y="594911"/>
            <a:ext cx="9011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Which departments have the highest number of employees?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47E09-24FD-ADE9-D789-9189CAC6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76" y="1327049"/>
            <a:ext cx="5398264" cy="2000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7543B8-07BD-7D06-EAD6-75189AA7C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28" y="3651609"/>
            <a:ext cx="4515055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0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039634-DE38-1A7C-80B8-139A683F0AC3}"/>
              </a:ext>
            </a:extLst>
          </p:cNvPr>
          <p:cNvSpPr txBox="1"/>
          <p:nvPr/>
        </p:nvSpPr>
        <p:spPr>
          <a:xfrm>
            <a:off x="1410159" y="1244906"/>
            <a:ext cx="7821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What is the average salary per department?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64619-DAE5-A7B8-2BEF-A91D0EE4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83" y="1949080"/>
            <a:ext cx="5125165" cy="227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EFA96F-07D7-3FC7-6774-D53DDB5AF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430" y="4225873"/>
            <a:ext cx="4088345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92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756</Words>
  <Application>Microsoft Office PowerPoint</Application>
  <PresentationFormat>Widescreen</PresentationFormat>
  <Paragraphs>77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Libre Baskerville</vt:lpstr>
      <vt:lpstr>Times New Roman</vt:lpstr>
      <vt:lpstr>Arial</vt:lpstr>
      <vt:lpstr>Office Theme</vt:lpstr>
      <vt:lpstr>PowerPoint Presentation</vt:lpstr>
      <vt:lpstr>Agenda (This should be the PPT flow)  </vt:lpstr>
      <vt:lpstr>PowerPoint Presentation</vt:lpstr>
      <vt:lpstr>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Which departments have the highest total salary allocation?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4.What is the total number of leave days taken company-wide?</vt:lpstr>
      <vt:lpstr>PowerPoint Presentation</vt:lpstr>
      <vt:lpstr>PowerPoint Presentation</vt:lpstr>
      <vt:lpstr>Final business insights and recommendations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dongari srinu</cp:lastModifiedBy>
  <cp:revision>5</cp:revision>
  <dcterms:created xsi:type="dcterms:W3CDTF">2021-02-16T05:19:01Z</dcterms:created>
  <dcterms:modified xsi:type="dcterms:W3CDTF">2025-10-13T07:02:32Z</dcterms:modified>
</cp:coreProperties>
</file>